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9" r:id="rId4"/>
  </p:sldMasterIdLst>
  <p:sldIdLst>
    <p:sldId id="266" r:id="rId5"/>
    <p:sldId id="256" r:id="rId6"/>
    <p:sldId id="268" r:id="rId7"/>
    <p:sldId id="271" r:id="rId8"/>
    <p:sldId id="280" r:id="rId9"/>
    <p:sldId id="281" r:id="rId10"/>
    <p:sldId id="283" r:id="rId11"/>
    <p:sldId id="282" r:id="rId12"/>
    <p:sldId id="284" r:id="rId13"/>
    <p:sldId id="291" r:id="rId14"/>
    <p:sldId id="298" r:id="rId15"/>
    <p:sldId id="292" r:id="rId16"/>
    <p:sldId id="299" r:id="rId17"/>
    <p:sldId id="293" r:id="rId18"/>
    <p:sldId id="300" r:id="rId19"/>
    <p:sldId id="307" r:id="rId20"/>
    <p:sldId id="308" r:id="rId21"/>
    <p:sldId id="294" r:id="rId22"/>
    <p:sldId id="301" r:id="rId23"/>
    <p:sldId id="297" r:id="rId24"/>
    <p:sldId id="302" r:id="rId25"/>
    <p:sldId id="295" r:id="rId26"/>
    <p:sldId id="303" r:id="rId27"/>
    <p:sldId id="311" r:id="rId28"/>
    <p:sldId id="312" r:id="rId29"/>
    <p:sldId id="296" r:id="rId30"/>
    <p:sldId id="304" r:id="rId31"/>
    <p:sldId id="305" r:id="rId32"/>
    <p:sldId id="306" r:id="rId33"/>
    <p:sldId id="309" r:id="rId34"/>
    <p:sldId id="310" r:id="rId35"/>
    <p:sldId id="26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818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4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0649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49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617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6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91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69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21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72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67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97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26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47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55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85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1E32B-2288-46F8-A65E-6159B772C51C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B9F8421-ECCB-492F-AAC4-14963A7434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4BF1-8708-45CC-B76B-376EEB55E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044" y="365760"/>
            <a:ext cx="9762440" cy="5948413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D</a:t>
            </a:r>
            <a:r>
              <a:rPr lang="en-US" sz="9600" dirty="0">
                <a:latin typeface="Arial Rounded MT Bold" panose="020F0704030504030204" pitchFamily="34" charset="0"/>
              </a:rPr>
              <a:t>BMS </a:t>
            </a:r>
            <a:r>
              <a:rPr lang="en-US" sz="96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P</a:t>
            </a:r>
            <a:r>
              <a:rPr lang="en-US" sz="9600" dirty="0">
                <a:latin typeface="Arial Rounded MT Bold" panose="020F0704030504030204" pitchFamily="34" charset="0"/>
              </a:rPr>
              <a:t>roject </a:t>
            </a:r>
            <a:r>
              <a:rPr lang="en-US" sz="96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R</a:t>
            </a:r>
            <a:r>
              <a:rPr lang="en-US" sz="9600" dirty="0">
                <a:latin typeface="Arial Rounded MT Bold" panose="020F0704030504030204" pitchFamily="34" charset="0"/>
              </a:rPr>
              <a:t>eport </a:t>
            </a:r>
            <a:br>
              <a:rPr lang="en-US" sz="9600" dirty="0">
                <a:latin typeface="Arial Rounded MT Bold" panose="020F0704030504030204" pitchFamily="34" charset="0"/>
              </a:rPr>
            </a:br>
            <a:r>
              <a:rPr lang="en-US" sz="96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P</a:t>
            </a:r>
            <a:r>
              <a:rPr lang="en-US" sz="9600" dirty="0">
                <a:latin typeface="Arial Rounded MT Bold" panose="020F0704030504030204" pitchFamily="34" charset="0"/>
              </a:rPr>
              <a:t>hase </a:t>
            </a:r>
            <a:r>
              <a:rPr lang="en-US" sz="96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2 </a:t>
            </a:r>
            <a:r>
              <a:rPr lang="en-US" sz="9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and</a:t>
            </a:r>
            <a:r>
              <a:rPr lang="en-US" sz="96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 3</a:t>
            </a:r>
            <a:br>
              <a:rPr lang="en-US" dirty="0"/>
            </a:br>
            <a:endParaRPr lang="en-IN" sz="3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4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1EDE1-C76E-4598-9C92-572D4D8F4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10049" y="1284288"/>
            <a:ext cx="4741863" cy="5414962"/>
          </a:xfrm>
        </p:spPr>
        <p:txBody>
          <a:bodyPr>
            <a:no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CREATE TABLE users(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Name VARCHAR(30)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passwordkey</a:t>
            </a:r>
            <a:r>
              <a:rPr lang="en-IN" sz="2000" dirty="0">
                <a:latin typeface="Bookman Old Style" panose="02050604050505020204" pitchFamily="18" charset="0"/>
              </a:rPr>
              <a:t> VARCHAR(100) NOT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PRIMARY KEY 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3354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FEE21-2503-4266-8F7E-FEC22B008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" t="19715" r="11172" b="25571"/>
          <a:stretch/>
        </p:blipFill>
        <p:spPr>
          <a:xfrm>
            <a:off x="1162050" y="1409700"/>
            <a:ext cx="10553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5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50326-943C-42E1-BDEA-5B8B3741D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95676" y="704055"/>
            <a:ext cx="6248399" cy="5830889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CREATE TABLE farmer(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UID VARCHAR(20) NOT NULL UNIQUE,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Acc_No</a:t>
            </a:r>
            <a:r>
              <a:rPr lang="en-IN" sz="2000" dirty="0">
                <a:latin typeface="Bookman Old Style" panose="02050604050505020204" pitchFamily="18" charset="0"/>
              </a:rPr>
              <a:t> VARCHAR(30)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IFSC VARCHAR(20)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startDate</a:t>
            </a:r>
            <a:r>
              <a:rPr lang="en-IN" sz="2000" dirty="0">
                <a:latin typeface="Bookman Old Style" panose="02050604050505020204" pitchFamily="18" charset="0"/>
              </a:rPr>
              <a:t> DATE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endDate</a:t>
            </a:r>
            <a:r>
              <a:rPr lang="en-IN" sz="2000" dirty="0">
                <a:latin typeface="Bookman Old Style" panose="02050604050505020204" pitchFamily="18" charset="0"/>
              </a:rPr>
              <a:t> DATE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PRIMARY KEY 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</a:t>
            </a:r>
            <a:r>
              <a:rPr lang="en-IN" sz="2000" dirty="0" err="1">
                <a:latin typeface="Bookman Old Style" panose="02050604050505020204" pitchFamily="18" charset="0"/>
              </a:rPr>
              <a:t>userRef</a:t>
            </a:r>
            <a:r>
              <a:rPr lang="en-IN" sz="2000" dirty="0">
                <a:latin typeface="Bookman Old Style" panose="02050604050505020204" pitchFamily="18" charset="0"/>
              </a:rPr>
              <a:t> FOREIGN KEY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 REFERENCES users(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 ON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DELETE CASCADE ON UPDATE CASCADE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);</a:t>
            </a:r>
          </a:p>
          <a:p>
            <a:endParaRPr lang="en-IN" sz="2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7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89A43-BA6B-42E3-9CEF-285448658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2" r="15234" b="13889"/>
          <a:stretch/>
        </p:blipFill>
        <p:spPr>
          <a:xfrm>
            <a:off x="1381125" y="1276350"/>
            <a:ext cx="103346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7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D8E61-A7F2-4209-BB5D-884DFB24A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98912" y="817561"/>
            <a:ext cx="5181599" cy="5414963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CREATE TABLE buyer(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UID VARCHAR(20) NOT NULL UNIQUE,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startDate</a:t>
            </a:r>
            <a:r>
              <a:rPr lang="en-IN" sz="2000" dirty="0">
                <a:latin typeface="Bookman Old Style" panose="02050604050505020204" pitchFamily="18" charset="0"/>
              </a:rPr>
              <a:t> DATE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endDate</a:t>
            </a:r>
            <a:r>
              <a:rPr lang="en-IN" sz="2000" dirty="0">
                <a:latin typeface="Bookman Old Style" panose="02050604050505020204" pitchFamily="18" charset="0"/>
              </a:rPr>
              <a:t> DATE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PRIMARY KEY 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</a:t>
            </a:r>
            <a:r>
              <a:rPr lang="en-IN" sz="2000" dirty="0" err="1">
                <a:latin typeface="Bookman Old Style" panose="02050604050505020204" pitchFamily="18" charset="0"/>
              </a:rPr>
              <a:t>buyerRef</a:t>
            </a:r>
            <a:r>
              <a:rPr lang="en-IN" sz="2000" dirty="0">
                <a:latin typeface="Bookman Old Style" panose="02050604050505020204" pitchFamily="18" charset="0"/>
              </a:rPr>
              <a:t> FOREIGN KEY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 REFERENCES users(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ON DELETE CASCADE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ON UPDATE CASCADE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5498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8E490-0054-4C68-A754-F1F4ABE4B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20" r="16719" b="19798"/>
          <a:stretch/>
        </p:blipFill>
        <p:spPr>
          <a:xfrm>
            <a:off x="1162050" y="1466850"/>
            <a:ext cx="101536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84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3AC43-EF33-442A-8CC7-5EEDAB8EBDA1}"/>
              </a:ext>
            </a:extLst>
          </p:cNvPr>
          <p:cNvSpPr txBox="1"/>
          <p:nvPr/>
        </p:nvSpPr>
        <p:spPr>
          <a:xfrm>
            <a:off x="3532472" y="1665171"/>
            <a:ext cx="5601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CREATE TABLE </a:t>
            </a:r>
            <a:r>
              <a:rPr lang="en-IN" sz="2000" dirty="0" err="1">
                <a:latin typeface="Bookman Old Style" panose="02050604050505020204" pitchFamily="18" charset="0"/>
              </a:rPr>
              <a:t>delivery_address</a:t>
            </a:r>
            <a:r>
              <a:rPr lang="en-IN" sz="2000" dirty="0">
                <a:latin typeface="Bookman Old Style" panose="02050604050505020204" pitchFamily="18" charset="0"/>
              </a:rPr>
              <a:t>(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delivery_id</a:t>
            </a:r>
            <a:r>
              <a:rPr lang="en-IN" sz="2000" dirty="0">
                <a:latin typeface="Bookman Old Style" panose="02050604050505020204" pitchFamily="18" charset="0"/>
              </a:rPr>
              <a:t> BIGINT AUTO_INCREMENT,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Location VARCHAR(30)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PRIMARY KEY (</a:t>
            </a:r>
            <a:r>
              <a:rPr lang="en-IN" sz="2000" dirty="0" err="1">
                <a:latin typeface="Bookman Old Style" panose="02050604050505020204" pitchFamily="18" charset="0"/>
              </a:rPr>
              <a:t>delivery_id</a:t>
            </a:r>
            <a:r>
              <a:rPr lang="en-IN" sz="2000" dirty="0">
                <a:latin typeface="Bookman Old Style" panose="02050604050505020204" pitchFamily="18" charset="0"/>
              </a:rPr>
              <a:t>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</a:t>
            </a:r>
            <a:r>
              <a:rPr lang="en-IN" sz="2000" dirty="0" err="1">
                <a:latin typeface="Bookman Old Style" panose="02050604050505020204" pitchFamily="18" charset="0"/>
              </a:rPr>
              <a:t>addressRef</a:t>
            </a:r>
            <a:r>
              <a:rPr lang="en-IN" sz="2000" dirty="0">
                <a:latin typeface="Bookman Old Style" panose="02050604050505020204" pitchFamily="18" charset="0"/>
              </a:rPr>
              <a:t> FOREIGN KEY 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 REFERENCES buyer(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ON DELETE CASCADE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ON UPDATE CASCADE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3518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A2B06A-E2FC-4DE3-BF8C-DA3FF24A6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" t="12778" r="6249" b="24444"/>
          <a:stretch/>
        </p:blipFill>
        <p:spPr>
          <a:xfrm>
            <a:off x="723900" y="1190625"/>
            <a:ext cx="111823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ED7E7-424A-4DA3-A6E4-51975D33C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0" y="311943"/>
            <a:ext cx="5657850" cy="5993607"/>
          </a:xfrm>
        </p:spPr>
        <p:txBody>
          <a:bodyPr>
            <a:no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CREATE TABLE MESSAGE(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message_id</a:t>
            </a:r>
            <a:r>
              <a:rPr lang="en-IN" sz="2000" dirty="0">
                <a:latin typeface="Bookman Old Style" panose="02050604050505020204" pitchFamily="18" charset="0"/>
              </a:rPr>
              <a:t> BIGINT AUTO_INCREMENT,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text VARCHAR(15000)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from_id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to_id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created_on</a:t>
            </a:r>
            <a:r>
              <a:rPr lang="en-IN" sz="2000" dirty="0">
                <a:latin typeface="Bookman Old Style" panose="02050604050505020204" pitchFamily="18" charset="0"/>
              </a:rPr>
              <a:t> timestamp NOT NULL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DEFAULT CURRENT_TIMESTAMP,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PRIMARY KEY (</a:t>
            </a:r>
            <a:r>
              <a:rPr lang="en-IN" sz="2000" dirty="0" err="1">
                <a:latin typeface="Bookman Old Style" panose="02050604050505020204" pitchFamily="18" charset="0"/>
              </a:rPr>
              <a:t>message_id</a:t>
            </a:r>
            <a:r>
              <a:rPr lang="en-IN" sz="2000" dirty="0">
                <a:latin typeface="Bookman Old Style" panose="02050604050505020204" pitchFamily="18" charset="0"/>
              </a:rPr>
              <a:t>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_from FOREIGN KEY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(</a:t>
            </a:r>
            <a:r>
              <a:rPr lang="en-IN" sz="2000" dirty="0" err="1">
                <a:latin typeface="Bookman Old Style" panose="02050604050505020204" pitchFamily="18" charset="0"/>
              </a:rPr>
              <a:t>from_id</a:t>
            </a:r>
            <a:r>
              <a:rPr lang="en-IN" sz="2000" dirty="0">
                <a:latin typeface="Bookman Old Style" panose="02050604050505020204" pitchFamily="18" charset="0"/>
              </a:rPr>
              <a:t>) REFERENCES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users(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_to FOREIGN KEY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(</a:t>
            </a:r>
            <a:r>
              <a:rPr lang="en-IN" sz="2000" dirty="0" err="1">
                <a:latin typeface="Bookman Old Style" panose="02050604050505020204" pitchFamily="18" charset="0"/>
              </a:rPr>
              <a:t>to_id</a:t>
            </a:r>
            <a:r>
              <a:rPr lang="en-IN" sz="2000" dirty="0">
                <a:latin typeface="Bookman Old Style" panose="02050604050505020204" pitchFamily="18" charset="0"/>
              </a:rPr>
              <a:t>) REFERENCES users(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255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54164-CC39-405B-B241-3CB691BF2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" t="18055" r="1172" b="14445"/>
          <a:stretch/>
        </p:blipFill>
        <p:spPr>
          <a:xfrm>
            <a:off x="276225" y="1238250"/>
            <a:ext cx="117729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6AD1-7BA7-49A6-BEEA-855B70697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94733"/>
            <a:ext cx="8915399" cy="5574048"/>
          </a:xfrm>
        </p:spPr>
        <p:txBody>
          <a:bodyPr>
            <a:normAutofit/>
          </a:bodyPr>
          <a:lstStyle/>
          <a:p>
            <a:pPr algn="ctr"/>
            <a:r>
              <a:rPr lang="en-IN" sz="10700" dirty="0">
                <a:effectLst/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lang="en-IN" sz="10700" b="1" dirty="0" err="1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cs typeface="Times New Roman" panose="02020603050405020304" pitchFamily="18" charset="0"/>
              </a:rPr>
              <a:t>C</a:t>
            </a:r>
            <a:r>
              <a:rPr lang="en-IN" sz="107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  <a:cs typeface="Times New Roman" panose="02020603050405020304" pitchFamily="18" charset="0"/>
              </a:rPr>
              <a:t>r</a:t>
            </a:r>
            <a:r>
              <a:rPr lang="en-IN" sz="10700" b="1" dirty="0" err="1">
                <a:solidFill>
                  <a:schemeClr val="accent2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cs typeface="Times New Roman" panose="02020603050405020304" pitchFamily="18" charset="0"/>
              </a:rPr>
              <a:t>o</a:t>
            </a:r>
            <a:r>
              <a:rPr lang="en-IN" sz="107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IN" sz="10700" b="1" dirty="0" err="1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Times New Roman" panose="02020603050405020304" pitchFamily="18" charset="0"/>
              </a:rPr>
              <a:t>Kart</a:t>
            </a:r>
            <a:r>
              <a:rPr lang="en-IN" sz="107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br>
              <a:rPr lang="en-IN" sz="107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Times New Roman" panose="02020603050405020304" pitchFamily="18" charset="0"/>
              </a:rPr>
            </a:br>
            <a:r>
              <a:rPr lang="en-IN" sz="107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lang="en-I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Times New Roman" panose="02020603050405020304" pitchFamily="18" charset="0"/>
              </a:rPr>
              <a:t>An Online Auction System for</a:t>
            </a:r>
            <a:br>
              <a:rPr lang="en-I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Times New Roman" panose="02020603050405020304" pitchFamily="18" charset="0"/>
              </a:rPr>
              <a:t>Agricultural Products</a:t>
            </a:r>
            <a:br>
              <a:rPr lang="en-IN" sz="4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cs typeface="Times New Roman" panose="02020603050405020304" pitchFamily="18" charset="0"/>
              </a:rPr>
            </a:br>
            <a:endParaRPr lang="en-IN" sz="44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ACD86-D903-4DE1-AB5D-B0016F3F5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5201"/>
            <a:ext cx="8915399" cy="112846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0982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438A5-CEC1-4499-A816-B9AA9755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00401" y="284163"/>
            <a:ext cx="8315324" cy="6164262"/>
          </a:xfrm>
        </p:spPr>
        <p:txBody>
          <a:bodyPr>
            <a:no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CREATE TABLE product(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farmerid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productid BIGINT AUTO_INCREMENT,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name VARCHAR(40)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description VARCHAR(10000)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state BOOLEAN DEFAULT ‘1’,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weight INT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min_bid</a:t>
            </a:r>
            <a:r>
              <a:rPr lang="en-IN" sz="2000" dirty="0">
                <a:latin typeface="Bookman Old Style" panose="02050604050505020204" pitchFamily="18" charset="0"/>
              </a:rPr>
              <a:t> INT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category VARCHAR(20)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updated_on</a:t>
            </a:r>
            <a:r>
              <a:rPr lang="en-IN" sz="2000" dirty="0">
                <a:latin typeface="Bookman Old Style" panose="02050604050505020204" pitchFamily="18" charset="0"/>
              </a:rPr>
              <a:t> TIMESTAMP,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PRIMARY KEY (productid),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</a:t>
            </a:r>
            <a:r>
              <a:rPr lang="en-IN" sz="2000" dirty="0" err="1">
                <a:latin typeface="Bookman Old Style" panose="02050604050505020204" pitchFamily="18" charset="0"/>
              </a:rPr>
              <a:t>uniprod</a:t>
            </a:r>
            <a:r>
              <a:rPr lang="en-IN" sz="2000" dirty="0">
                <a:latin typeface="Bookman Old Style" panose="02050604050505020204" pitchFamily="18" charset="0"/>
              </a:rPr>
              <a:t> UNIQUE (</a:t>
            </a:r>
            <a:r>
              <a:rPr lang="en-IN" sz="2000" dirty="0" err="1">
                <a:latin typeface="Bookman Old Style" panose="02050604050505020204" pitchFamily="18" charset="0"/>
              </a:rPr>
              <a:t>farmerid</a:t>
            </a:r>
            <a:r>
              <a:rPr lang="en-IN" sz="2000" dirty="0">
                <a:latin typeface="Bookman Old Style" panose="02050604050505020204" pitchFamily="18" charset="0"/>
              </a:rPr>
              <a:t>, productid),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farmer FOREIGN KEY (</a:t>
            </a:r>
            <a:r>
              <a:rPr lang="en-IN" sz="2000" dirty="0" err="1">
                <a:latin typeface="Bookman Old Style" panose="02050604050505020204" pitchFamily="18" charset="0"/>
              </a:rPr>
              <a:t>farmerid</a:t>
            </a:r>
            <a:r>
              <a:rPr lang="en-IN" sz="2000" dirty="0">
                <a:latin typeface="Bookman Old Style" panose="02050604050505020204" pitchFamily="18" charset="0"/>
              </a:rPr>
              <a:t>)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REFERENCES farmer(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 ON DELETE CASCADE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231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A3350-4559-467E-86BE-335029C60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" t="18750" r="2812" b="6668"/>
          <a:stretch/>
        </p:blipFill>
        <p:spPr>
          <a:xfrm>
            <a:off x="495300" y="1076325"/>
            <a:ext cx="11601450" cy="51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0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78D0-0240-4836-9E9B-72D1C6A0F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76600" y="608011"/>
            <a:ext cx="7886699" cy="5592764"/>
          </a:xfrm>
        </p:spPr>
        <p:txBody>
          <a:bodyPr>
            <a:no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CREATE TABLE bid(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farmerid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productid BIGINT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buyerid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amt INT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updated_on</a:t>
            </a:r>
            <a:r>
              <a:rPr lang="en-IN" sz="2000" dirty="0">
                <a:latin typeface="Bookman Old Style" panose="02050604050505020204" pitchFamily="18" charset="0"/>
              </a:rPr>
              <a:t> TIMESTAMP,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PRIMARY KEY (productid, </a:t>
            </a:r>
            <a:r>
              <a:rPr lang="en-IN" sz="2000" dirty="0" err="1">
                <a:latin typeface="Bookman Old Style" panose="02050604050505020204" pitchFamily="18" charset="0"/>
              </a:rPr>
              <a:t>buyerid</a:t>
            </a:r>
            <a:r>
              <a:rPr lang="en-IN" sz="2000" dirty="0">
                <a:latin typeface="Bookman Old Style" panose="02050604050505020204" pitchFamily="18" charset="0"/>
              </a:rPr>
              <a:t>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prod FOREIGN KEY (productid) REFERENCES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product(productid) ON DELETE CASCADE,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buyer FOREIGN KEY (</a:t>
            </a:r>
            <a:r>
              <a:rPr lang="en-IN" sz="2000" dirty="0" err="1">
                <a:latin typeface="Bookman Old Style" panose="02050604050505020204" pitchFamily="18" charset="0"/>
              </a:rPr>
              <a:t>buyerid</a:t>
            </a:r>
            <a:r>
              <a:rPr lang="en-IN" sz="2000" dirty="0">
                <a:latin typeface="Bookman Old Style" panose="02050604050505020204" pitchFamily="18" charset="0"/>
              </a:rPr>
              <a:t>) REFERENCES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buyer(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 ON DELETE CASCADE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257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FD63E-3553-4C18-B3AE-EA654B57F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" t="23889" r="4219" b="14701"/>
          <a:stretch/>
        </p:blipFill>
        <p:spPr>
          <a:xfrm>
            <a:off x="676275" y="1685925"/>
            <a:ext cx="11268076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8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6ED0A-0F0B-4A4C-9467-340F52CE1633}"/>
              </a:ext>
            </a:extLst>
          </p:cNvPr>
          <p:cNvSpPr txBox="1"/>
          <p:nvPr/>
        </p:nvSpPr>
        <p:spPr>
          <a:xfrm>
            <a:off x="2762250" y="1943100"/>
            <a:ext cx="92868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DELIMITER //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CREATE TRIGGER </a:t>
            </a:r>
            <a:r>
              <a:rPr lang="en-IN" sz="2000" dirty="0" err="1">
                <a:latin typeface="Bookman Old Style" panose="02050604050505020204" pitchFamily="18" charset="0"/>
              </a:rPr>
              <a:t>bidcheck</a:t>
            </a:r>
            <a:endParaRPr lang="en-IN" sz="2000" dirty="0">
              <a:latin typeface="Bookman Old Style" panose="02050604050505020204" pitchFamily="18" charset="0"/>
            </a:endParaRPr>
          </a:p>
          <a:p>
            <a:r>
              <a:rPr lang="en-IN" sz="2000" dirty="0">
                <a:latin typeface="Bookman Old Style" panose="02050604050505020204" pitchFamily="18" charset="0"/>
              </a:rPr>
              <a:t>BEFORE INSERT on bid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FOR EACH ROW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BEGIN       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if(NOT EXISTS(SELECT </a:t>
            </a:r>
            <a:r>
              <a:rPr lang="en-IN" sz="2000" dirty="0" err="1">
                <a:latin typeface="Bookman Old Style" panose="02050604050505020204" pitchFamily="18" charset="0"/>
              </a:rPr>
              <a:t>P.productid</a:t>
            </a:r>
            <a:r>
              <a:rPr lang="en-IN" sz="2000" dirty="0">
                <a:latin typeface="Bookman Old Style" panose="02050604050505020204" pitchFamily="18" charset="0"/>
              </a:rPr>
              <a:t>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from product P WHERE </a:t>
            </a:r>
            <a:r>
              <a:rPr lang="en-IN" sz="2000" dirty="0" err="1">
                <a:latin typeface="Bookman Old Style" panose="02050604050505020204" pitchFamily="18" charset="0"/>
              </a:rPr>
              <a:t>P.productid</a:t>
            </a:r>
            <a:r>
              <a:rPr lang="en-IN" sz="2000" dirty="0">
                <a:latin typeface="Bookman Old Style" panose="02050604050505020204" pitchFamily="18" charset="0"/>
              </a:rPr>
              <a:t> = </a:t>
            </a:r>
            <a:r>
              <a:rPr lang="en-IN" sz="2000" dirty="0" err="1">
                <a:latin typeface="Bookman Old Style" panose="02050604050505020204" pitchFamily="18" charset="0"/>
              </a:rPr>
              <a:t>new.productid</a:t>
            </a:r>
            <a:r>
              <a:rPr lang="en-IN" sz="2000" dirty="0">
                <a:latin typeface="Bookman Old Style" panose="02050604050505020204" pitchFamily="18" charset="0"/>
              </a:rPr>
              <a:t>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AND </a:t>
            </a:r>
            <a:r>
              <a:rPr lang="en-IN" sz="2000" dirty="0" err="1">
                <a:latin typeface="Bookman Old Style" panose="02050604050505020204" pitchFamily="18" charset="0"/>
              </a:rPr>
              <a:t>P.state</a:t>
            </a:r>
            <a:r>
              <a:rPr lang="en-IN" sz="2000" dirty="0">
                <a:latin typeface="Bookman Old Style" panose="02050604050505020204" pitchFamily="18" charset="0"/>
              </a:rPr>
              <a:t> = 1)) THEN       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SIGNAL SQLSTATE '45000' SET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MESSAGE_TEXT = 'Auction is closed!!!';   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END IF;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END; //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DELIMITER 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001B3-D8E0-49BA-A573-4574B8FBACF6}"/>
              </a:ext>
            </a:extLst>
          </p:cNvPr>
          <p:cNvSpPr txBox="1"/>
          <p:nvPr/>
        </p:nvSpPr>
        <p:spPr>
          <a:xfrm>
            <a:off x="3476625" y="552450"/>
            <a:ext cx="6305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 Rounded MT Bold" panose="020F0704030504030204" pitchFamily="34" charset="0"/>
              </a:rPr>
              <a:t>CREATING TRIGGER TO ENFORCE BUSINESS RULE </a:t>
            </a:r>
          </a:p>
        </p:txBody>
      </p:sp>
    </p:spTree>
    <p:extLst>
      <p:ext uri="{BB962C8B-B14F-4D97-AF65-F5344CB8AC3E}">
        <p14:creationId xmlns:p14="http://schemas.microsoft.com/office/powerpoint/2010/main" val="1543955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461B-DAE8-40FE-A115-B542FD07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9" r="8515" b="39444"/>
          <a:stretch/>
        </p:blipFill>
        <p:spPr>
          <a:xfrm>
            <a:off x="519112" y="1466850"/>
            <a:ext cx="11153775" cy="35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311DB-526B-419F-A1C5-5969E6C3C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86050" y="219075"/>
            <a:ext cx="12192000" cy="6781800"/>
          </a:xfrm>
        </p:spPr>
        <p:txBody>
          <a:bodyPr>
            <a:normAutofit fontScale="92500" lnSpcReduction="10000"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CREATE TABLE bill(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billid</a:t>
            </a:r>
            <a:r>
              <a:rPr lang="en-IN" sz="2000" dirty="0">
                <a:latin typeface="Bookman Old Style" panose="02050604050505020204" pitchFamily="18" charset="0"/>
              </a:rPr>
              <a:t> BIGINT AUTO_INCREMENT,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updated_on</a:t>
            </a:r>
            <a:r>
              <a:rPr lang="en-IN" sz="2000" dirty="0">
                <a:latin typeface="Bookman Old Style" panose="02050604050505020204" pitchFamily="18" charset="0"/>
              </a:rPr>
              <a:t> TIMESTAMP,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product_description</a:t>
            </a:r>
            <a:r>
              <a:rPr lang="en-IN" sz="2000" dirty="0">
                <a:latin typeface="Bookman Old Style" panose="02050604050505020204" pitchFamily="18" charset="0"/>
              </a:rPr>
              <a:t> VARCHAR(10000)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transactionid</a:t>
            </a:r>
            <a:r>
              <a:rPr lang="en-IN" sz="2000" dirty="0">
                <a:latin typeface="Bookman Old Style" panose="02050604050505020204" pitchFamily="18" charset="0"/>
              </a:rPr>
              <a:t> VARCHAR(30),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state BOOLEAN DEFAULT '0',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amount INT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farmerid</a:t>
            </a:r>
            <a:r>
              <a:rPr lang="en-IN" sz="2000" dirty="0">
                <a:latin typeface="Bookman Old Style" panose="02050604050505020204" pitchFamily="18" charset="0"/>
              </a:rPr>
              <a:t> VARCHAR(20),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buyerid</a:t>
            </a:r>
            <a:r>
              <a:rPr lang="en-IN" sz="2000" dirty="0">
                <a:latin typeface="Bookman Old Style" panose="02050604050505020204" pitchFamily="18" charset="0"/>
              </a:rPr>
              <a:t> VARCHAR(20),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farmeruid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 err="1">
                <a:latin typeface="Bookman Old Style" panose="02050604050505020204" pitchFamily="18" charset="0"/>
              </a:rPr>
              <a:t>buyeruid</a:t>
            </a:r>
            <a:r>
              <a:rPr lang="en-IN" sz="2000" dirty="0">
                <a:latin typeface="Bookman Old Style" panose="02050604050505020204" pitchFamily="18" charset="0"/>
              </a:rPr>
              <a:t> VARCHAR(20) NOT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PRIMARY KEY (</a:t>
            </a:r>
            <a:r>
              <a:rPr lang="en-IN" sz="2000" dirty="0" err="1">
                <a:latin typeface="Bookman Old Style" panose="02050604050505020204" pitchFamily="18" charset="0"/>
              </a:rPr>
              <a:t>billid</a:t>
            </a:r>
            <a:r>
              <a:rPr lang="en-IN" sz="2000" dirty="0">
                <a:latin typeface="Bookman Old Style" panose="02050604050505020204" pitchFamily="18" charset="0"/>
              </a:rPr>
              <a:t>),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farmer_ FOREIGN KEY (</a:t>
            </a:r>
            <a:r>
              <a:rPr lang="en-IN" sz="2000" dirty="0" err="1">
                <a:latin typeface="Bookman Old Style" panose="02050604050505020204" pitchFamily="18" charset="0"/>
              </a:rPr>
              <a:t>farmerid</a:t>
            </a:r>
            <a:r>
              <a:rPr lang="en-IN" sz="2000" dirty="0">
                <a:latin typeface="Bookman Old Style" panose="02050604050505020204" pitchFamily="18" charset="0"/>
              </a:rPr>
              <a:t>) REFERENCES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farmer(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 ON DELETE SET NULL,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CONSTRAINT buyer_ FOREIGN KEY (</a:t>
            </a:r>
            <a:r>
              <a:rPr lang="en-IN" sz="2000" dirty="0" err="1">
                <a:latin typeface="Bookman Old Style" panose="02050604050505020204" pitchFamily="18" charset="0"/>
              </a:rPr>
              <a:t>buyerid</a:t>
            </a:r>
            <a:r>
              <a:rPr lang="en-IN" sz="2000" dirty="0">
                <a:latin typeface="Bookman Old Style" panose="02050604050505020204" pitchFamily="18" charset="0"/>
              </a:rPr>
              <a:t>) REFERENCES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buyer(</a:t>
            </a:r>
            <a:r>
              <a:rPr lang="en-IN" sz="2000" dirty="0" err="1">
                <a:latin typeface="Bookman Old Style" panose="02050604050505020204" pitchFamily="18" charset="0"/>
              </a:rPr>
              <a:t>loginID</a:t>
            </a:r>
            <a:r>
              <a:rPr lang="en-IN" sz="2000" dirty="0">
                <a:latin typeface="Bookman Old Style" panose="02050604050505020204" pitchFamily="18" charset="0"/>
              </a:rPr>
              <a:t>) ON DELETE SET NULL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 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1524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31CDC-D21F-470C-9BB4-E3F08D5F5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18611" r="1328" b="6191"/>
          <a:stretch/>
        </p:blipFill>
        <p:spPr>
          <a:xfrm>
            <a:off x="152400" y="1104900"/>
            <a:ext cx="118872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D83CB-0959-42D9-A0DE-882B5ED4B426}"/>
              </a:ext>
            </a:extLst>
          </p:cNvPr>
          <p:cNvSpPr txBox="1"/>
          <p:nvPr/>
        </p:nvSpPr>
        <p:spPr>
          <a:xfrm>
            <a:off x="2324099" y="0"/>
            <a:ext cx="8658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Arial Rounded MT Bold" panose="020F0704030504030204" pitchFamily="34" charset="0"/>
              </a:rPr>
              <a:t>ENFORCING BUSINESS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52BCE-3916-42EA-B11E-03DB8FCA2BE1}"/>
              </a:ext>
            </a:extLst>
          </p:cNvPr>
          <p:cNvSpPr txBox="1"/>
          <p:nvPr/>
        </p:nvSpPr>
        <p:spPr>
          <a:xfrm>
            <a:off x="1828800" y="2209800"/>
            <a:ext cx="98679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Bookman Old Style" panose="02050604050505020204" pitchFamily="18" charset="0"/>
              </a:rPr>
              <a:t>Subscription Start_date and End_date have been added for both Farmer and Buyer entities.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Bookman Old Style" panose="02050604050505020204" pitchFamily="18" charset="0"/>
              </a:rPr>
              <a:t>State of a bid ensures that whether a bid is ‘OPEN’ or ‘CLOSED’. If a bid is ‘CLOSED’, then the product will not be listed for auction.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Bookman Old Style" panose="02050604050505020204" pitchFamily="18" charset="0"/>
              </a:rPr>
              <a:t>Once the bid state is ‘CLOSED’, we will use trigger to move the corresponding product to Buyer’s cart.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88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29036-FE5C-462F-94CF-C25A8A997F8B}"/>
              </a:ext>
            </a:extLst>
          </p:cNvPr>
          <p:cNvSpPr txBox="1"/>
          <p:nvPr/>
        </p:nvSpPr>
        <p:spPr>
          <a:xfrm>
            <a:off x="1676400" y="142875"/>
            <a:ext cx="10372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Arial Rounded MT Bold" panose="020F0704030504030204" pitchFamily="34" charset="0"/>
              </a:rPr>
              <a:t>POPULATING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EDBA6-6A9D-4C1F-AEF7-88B85224F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9" b="45445"/>
          <a:stretch/>
        </p:blipFill>
        <p:spPr>
          <a:xfrm>
            <a:off x="566286" y="1453415"/>
            <a:ext cx="11328935" cy="2085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EC265-A65E-41C2-A1E3-D1BEB9B12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1" b="48350"/>
          <a:stretch/>
        </p:blipFill>
        <p:spPr>
          <a:xfrm>
            <a:off x="566286" y="3943528"/>
            <a:ext cx="11328935" cy="188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9080-57EE-49FA-B8BF-85D11A7A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7200" kern="100" dirty="0">
                <a:effectLst/>
                <a:latin typeface="Arial Rounded MT Bold" panose="020F070403050403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BUSINESS RULES</a:t>
            </a:r>
            <a:br>
              <a:rPr lang="en-IN" sz="7200" kern="100" dirty="0">
                <a:effectLst/>
                <a:latin typeface="Arial Rounded MT Bold" panose="020F070403050403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</a:br>
            <a:endParaRPr lang="en-IN" sz="72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F237F-AFC2-45DF-BFC7-E2EAFC819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                                              </a:t>
            </a:r>
            <a:r>
              <a:rPr lang="en-IN" sz="5400" b="1" u="sng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Earnings</a:t>
            </a:r>
            <a:r>
              <a:rPr lang="en-IN" sz="54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:</a:t>
            </a:r>
          </a:p>
          <a:p>
            <a:pPr marL="0" indent="0">
              <a:buNone/>
            </a:pPr>
            <a:endParaRPr lang="en-IN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en-IN" sz="3200" kern="100" dirty="0">
                <a:effectLst/>
                <a:latin typeface="Bookman Old Style" panose="02050604050505020204" pitchFamily="18" charset="0"/>
                <a:ea typeface="NSimSun" panose="02010609030101010101" pitchFamily="49" charset="-122"/>
                <a:cs typeface="Lucida Sans" panose="020B0602030504020204" pitchFamily="34" charset="0"/>
              </a:rPr>
              <a:t>Farmers And Buyers will have to pay an annual subscription fee to use the platform. Farmers will be charged less than buyers.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0179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A1123-B4A7-4D92-BC79-87B28B847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00" r="1172" b="50000"/>
          <a:stretch/>
        </p:blipFill>
        <p:spPr>
          <a:xfrm>
            <a:off x="466073" y="243039"/>
            <a:ext cx="11594382" cy="1783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152DE7-5B2C-4966-9B00-909A7808C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00" r="3823" b="48913"/>
          <a:stretch/>
        </p:blipFill>
        <p:spPr>
          <a:xfrm>
            <a:off x="519012" y="4757285"/>
            <a:ext cx="11427118" cy="1857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16DCA-3780-4B10-B1C7-F9CFFFE1F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55" r="2017" b="43750"/>
          <a:stretch/>
        </p:blipFill>
        <p:spPr>
          <a:xfrm>
            <a:off x="466073" y="2339189"/>
            <a:ext cx="11594382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11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CA432-C816-4144-B76F-5FE70A236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t="24140" r="2341" b="50000"/>
          <a:stretch/>
        </p:blipFill>
        <p:spPr>
          <a:xfrm>
            <a:off x="298200" y="2542272"/>
            <a:ext cx="11694695" cy="1773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8AFEA-C568-4077-B587-57D74C0B6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8" t="23439" r="631" b="48491"/>
          <a:stretch/>
        </p:blipFill>
        <p:spPr>
          <a:xfrm>
            <a:off x="298200" y="4661034"/>
            <a:ext cx="11694695" cy="1925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D9354-41DC-4181-BD2C-B062ECDD7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48" y="447262"/>
            <a:ext cx="11645147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3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F2EC-73B5-43E0-B791-817B5C1BB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713" y="1828800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Arial Rounded MT Bold" panose="020F0704030504030204" pitchFamily="34" charset="0"/>
              </a:rPr>
              <a:t>THANK YOU</a:t>
            </a:r>
            <a:endParaRPr lang="en-IN" sz="9600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FB472-A797-4809-A8DC-DFB4C0D96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28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C084-31FA-4E85-BDA4-A04218BB6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745" y="169333"/>
            <a:ext cx="8915400" cy="621453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IN" sz="6400" b="1" u="sng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Operations:</a:t>
            </a:r>
          </a:p>
          <a:p>
            <a:pPr marL="0" indent="0" algn="ctr">
              <a:buNone/>
            </a:pPr>
            <a:endParaRPr lang="en-IN" sz="4100" b="1" u="sng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en-IN" sz="41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en-IN" sz="4100" kern="100" dirty="0">
                <a:effectLst/>
                <a:latin typeface="Bookman Old Style" panose="02050604050505020204" pitchFamily="18" charset="0"/>
                <a:ea typeface="NSimSun" panose="02010609030101010101" pitchFamily="49" charset="-122"/>
                <a:cs typeface="Lucida Sans" panose="020B0602030504020204" pitchFamily="34" charset="0"/>
              </a:rPr>
              <a:t>Buyers can only bid on offers with a bid status as ‘OPEN’.</a:t>
            </a:r>
          </a:p>
          <a:p>
            <a:r>
              <a:rPr lang="en-IN" sz="4100" kern="100" dirty="0">
                <a:effectLst/>
                <a:latin typeface="Bookman Old Style" panose="02050604050505020204" pitchFamily="18" charset="0"/>
                <a:ea typeface="NSimSun" panose="02010609030101010101" pitchFamily="49" charset="-122"/>
                <a:cs typeface="Lucida Sans" panose="020B0602030504020204" pitchFamily="34" charset="0"/>
              </a:rPr>
              <a:t>Once a bid is ‘CLOSED’ the product will be moved to the cart of corresponding buyer for payment and no longer be visible for auctions.</a:t>
            </a:r>
          </a:p>
          <a:p>
            <a:r>
              <a:rPr lang="en-IN" sz="4100" kern="100" dirty="0">
                <a:effectLst/>
                <a:latin typeface="Bookman Old Style" panose="02050604050505020204" pitchFamily="18" charset="0"/>
                <a:ea typeface="NSimSun" panose="02010609030101010101" pitchFamily="49" charset="-122"/>
                <a:cs typeface="Lucida Sans" panose="020B0602030504020204" pitchFamily="34" charset="0"/>
              </a:rPr>
              <a:t> Once the bid is accepted, it is mandatory for the buyer to purchase and pay for the good.</a:t>
            </a:r>
          </a:p>
          <a:p>
            <a:endParaRPr lang="en-IN" sz="3200" kern="100" dirty="0">
              <a:effectLst/>
              <a:latin typeface="Bookman Old Style" panose="02050604050505020204" pitchFamily="18" charset="0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630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C41D-C154-468C-BFFE-1B7B479A2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6" y="0"/>
            <a:ext cx="12259733" cy="1280890"/>
          </a:xfrm>
        </p:spPr>
        <p:txBody>
          <a:bodyPr>
            <a:noAutofit/>
          </a:bodyPr>
          <a:lstStyle/>
          <a:p>
            <a:r>
              <a:rPr lang="en-IN" sz="7200" dirty="0">
                <a:latin typeface="Arial Rounded MT Bold" panose="020F0704030504030204" pitchFamily="34" charset="0"/>
              </a:rPr>
              <a:t>    CONCEPTUAL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56392-68FD-4B74-BDC0-11AEE9C7F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551" y="1280890"/>
            <a:ext cx="10458449" cy="557711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3500" dirty="0">
                <a:latin typeface="Bookman Old Style" panose="02050604050505020204" pitchFamily="18" charset="0"/>
              </a:rPr>
              <a:t>A user can be either a farmer or a buyer (</a:t>
            </a:r>
            <a:r>
              <a:rPr lang="en-IN" sz="3500" kern="100" dirty="0">
                <a:effectLst/>
                <a:latin typeface="Bookman Old Style" panose="02050604050505020204" pitchFamily="18" charset="0"/>
                <a:ea typeface="NSimSun" panose="02010609030101010101" pitchFamily="49" charset="-122"/>
                <a:cs typeface="Lucida Sans" panose="020B0602030504020204" pitchFamily="34" charset="0"/>
              </a:rPr>
              <a:t>retailers/wholesalers or corporates)</a:t>
            </a:r>
          </a:p>
          <a:p>
            <a:pPr marL="0" indent="0" algn="ctr">
              <a:buNone/>
            </a:pPr>
            <a:endParaRPr lang="en-IN" sz="3500" dirty="0">
              <a:latin typeface="Bookman Old Style" panose="02050604050505020204" pitchFamily="18" charset="0"/>
            </a:endParaRPr>
          </a:p>
          <a:p>
            <a:r>
              <a:rPr lang="en-IN" sz="3500" dirty="0">
                <a:latin typeface="Bookman Old Style" panose="02050604050505020204" pitchFamily="18" charset="0"/>
              </a:rPr>
              <a:t>User(</a:t>
            </a:r>
            <a:r>
              <a:rPr lang="en-IN" sz="3500" u="sng" dirty="0" err="1">
                <a:latin typeface="Bookman Old Style" panose="02050604050505020204" pitchFamily="18" charset="0"/>
              </a:rPr>
              <a:t>Login_Id</a:t>
            </a:r>
            <a:r>
              <a:rPr lang="en-IN" sz="3500" dirty="0">
                <a:latin typeface="Bookman Old Style" panose="02050604050505020204" pitchFamily="18" charset="0"/>
              </a:rPr>
              <a:t>: string, Password: string, Name: string)</a:t>
            </a:r>
          </a:p>
          <a:p>
            <a:r>
              <a:rPr lang="en-IN" sz="3500" dirty="0">
                <a:latin typeface="Bookman Old Style" panose="02050604050505020204" pitchFamily="18" charset="0"/>
              </a:rPr>
              <a:t>Farmer(</a:t>
            </a:r>
            <a:r>
              <a:rPr lang="en-IN" sz="3500" u="sng" dirty="0" err="1">
                <a:latin typeface="Bookman Old Style" panose="02050604050505020204" pitchFamily="18" charset="0"/>
              </a:rPr>
              <a:t>Login_Id</a:t>
            </a:r>
            <a:r>
              <a:rPr lang="en-IN" sz="3500" dirty="0">
                <a:latin typeface="Bookman Old Style" panose="02050604050505020204" pitchFamily="18" charset="0"/>
              </a:rPr>
              <a:t>: string, Password: string, Name: string, IFSC: string, UID: string, </a:t>
            </a:r>
            <a:r>
              <a:rPr lang="en-IN" sz="3500" dirty="0" err="1">
                <a:latin typeface="Bookman Old Style" panose="02050604050505020204" pitchFamily="18" charset="0"/>
              </a:rPr>
              <a:t>Account_No</a:t>
            </a:r>
            <a:r>
              <a:rPr lang="en-IN" sz="3500" dirty="0">
                <a:latin typeface="Bookman Old Style" panose="02050604050505020204" pitchFamily="18" charset="0"/>
              </a:rPr>
              <a:t>: string, </a:t>
            </a:r>
            <a:r>
              <a:rPr lang="en-IN" sz="3500" dirty="0" err="1">
                <a:latin typeface="Bookman Old Style" panose="02050604050505020204" pitchFamily="18" charset="0"/>
              </a:rPr>
              <a:t>Start_date</a:t>
            </a:r>
            <a:r>
              <a:rPr lang="en-IN" sz="3500" dirty="0">
                <a:latin typeface="Bookman Old Style" panose="02050604050505020204" pitchFamily="18" charset="0"/>
              </a:rPr>
              <a:t>: date, </a:t>
            </a:r>
            <a:r>
              <a:rPr lang="en-IN" sz="3500" dirty="0" err="1">
                <a:latin typeface="Bookman Old Style" panose="02050604050505020204" pitchFamily="18" charset="0"/>
              </a:rPr>
              <a:t>End_date</a:t>
            </a:r>
            <a:r>
              <a:rPr lang="en-IN" sz="3500" dirty="0">
                <a:latin typeface="Bookman Old Style" panose="02050604050505020204" pitchFamily="18" charset="0"/>
              </a:rPr>
              <a:t>: date)</a:t>
            </a:r>
          </a:p>
          <a:p>
            <a:r>
              <a:rPr lang="en-IN" sz="3500" dirty="0">
                <a:latin typeface="Bookman Old Style" panose="02050604050505020204" pitchFamily="18" charset="0"/>
              </a:rPr>
              <a:t>Buyer(</a:t>
            </a:r>
            <a:r>
              <a:rPr lang="en-IN" sz="3500" u="sng" dirty="0" err="1">
                <a:latin typeface="Bookman Old Style" panose="02050604050505020204" pitchFamily="18" charset="0"/>
              </a:rPr>
              <a:t>Login_Id</a:t>
            </a:r>
            <a:r>
              <a:rPr lang="en-IN" sz="3500" dirty="0">
                <a:latin typeface="Bookman Old Style" panose="02050604050505020204" pitchFamily="18" charset="0"/>
              </a:rPr>
              <a:t>: string, Password: string, Name: String, UID: string, Start_date: date, End_date: date, </a:t>
            </a:r>
            <a:r>
              <a:rPr lang="en-IN" sz="3500" dirty="0" err="1">
                <a:latin typeface="Bookman Old Style" panose="02050604050505020204" pitchFamily="18" charset="0"/>
              </a:rPr>
              <a:t>Delivery_address</a:t>
            </a:r>
            <a:r>
              <a:rPr lang="en-IN" sz="3500" dirty="0">
                <a:latin typeface="Bookman Old Style" panose="02050604050505020204" pitchFamily="18" charset="0"/>
              </a:rPr>
              <a:t>: string)</a:t>
            </a:r>
          </a:p>
          <a:p>
            <a:pPr marL="0" indent="0">
              <a:buNone/>
            </a:pPr>
            <a:endParaRPr lang="en-IN" sz="31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465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EBE8-9A00-4013-85CC-34F1AE68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61975"/>
            <a:ext cx="8915400" cy="5895975"/>
          </a:xfrm>
        </p:spPr>
        <p:txBody>
          <a:bodyPr>
            <a:normAutofit lnSpcReduction="10000"/>
          </a:bodyPr>
          <a:lstStyle/>
          <a:p>
            <a:r>
              <a:rPr lang="en-IN" sz="3200" dirty="0">
                <a:latin typeface="Bookman Old Style" panose="02050604050505020204" pitchFamily="18" charset="0"/>
              </a:rPr>
              <a:t>Product(</a:t>
            </a:r>
            <a:r>
              <a:rPr lang="en-IN" sz="3200" u="sng" dirty="0" err="1">
                <a:latin typeface="Bookman Old Style" panose="02050604050505020204" pitchFamily="18" charset="0"/>
              </a:rPr>
              <a:t>Product_Id</a:t>
            </a:r>
            <a:r>
              <a:rPr lang="en-IN" sz="3200" dirty="0">
                <a:latin typeface="Bookman Old Style" panose="02050604050505020204" pitchFamily="18" charset="0"/>
              </a:rPr>
              <a:t>: integer, Name: string, Description: string, Weight: integer, </a:t>
            </a:r>
            <a:r>
              <a:rPr lang="en-IN" sz="3200" dirty="0" err="1">
                <a:latin typeface="Bookman Old Style" panose="02050604050505020204" pitchFamily="18" charset="0"/>
              </a:rPr>
              <a:t>Min_Bid</a:t>
            </a:r>
            <a:r>
              <a:rPr lang="en-IN" sz="3200" dirty="0">
                <a:latin typeface="Bookman Old Style" panose="02050604050505020204" pitchFamily="18" charset="0"/>
              </a:rPr>
              <a:t>: integer, Category: string, </a:t>
            </a:r>
            <a:r>
              <a:rPr lang="en-IN" sz="3200" dirty="0" err="1">
                <a:latin typeface="Bookman Old Style" panose="02050604050505020204" pitchFamily="18" charset="0"/>
              </a:rPr>
              <a:t>Updated_on</a:t>
            </a:r>
            <a:r>
              <a:rPr lang="en-IN" sz="3200" dirty="0">
                <a:latin typeface="Bookman Old Style" panose="02050604050505020204" pitchFamily="18" charset="0"/>
              </a:rPr>
              <a:t>: timestamp, State: </a:t>
            </a:r>
            <a:r>
              <a:rPr lang="en-IN" sz="3200" dirty="0" err="1">
                <a:latin typeface="Bookman Old Style" panose="02050604050505020204" pitchFamily="18" charset="0"/>
              </a:rPr>
              <a:t>boolean</a:t>
            </a:r>
            <a:r>
              <a:rPr lang="en-IN" sz="3200" dirty="0">
                <a:latin typeface="Bookman Old Style" panose="02050604050505020204" pitchFamily="18" charset="0"/>
              </a:rPr>
              <a:t>)</a:t>
            </a:r>
          </a:p>
          <a:p>
            <a:r>
              <a:rPr lang="en-IN" sz="3200" dirty="0">
                <a:latin typeface="Bookman Old Style" panose="02050604050505020204" pitchFamily="18" charset="0"/>
              </a:rPr>
              <a:t>Bill(</a:t>
            </a:r>
            <a:r>
              <a:rPr lang="en-IN" sz="3200" u="sng" dirty="0" err="1">
                <a:latin typeface="Bookman Old Style" panose="02050604050505020204" pitchFamily="18" charset="0"/>
              </a:rPr>
              <a:t>Bill_Id</a:t>
            </a:r>
            <a:r>
              <a:rPr lang="en-IN" sz="3200" dirty="0">
                <a:latin typeface="Bookman Old Style" panose="02050604050505020204" pitchFamily="18" charset="0"/>
              </a:rPr>
              <a:t>: integer, </a:t>
            </a:r>
            <a:r>
              <a:rPr lang="en-IN" sz="3200" dirty="0" err="1">
                <a:latin typeface="Bookman Old Style" panose="02050604050505020204" pitchFamily="18" charset="0"/>
              </a:rPr>
              <a:t>Product_Description</a:t>
            </a:r>
            <a:r>
              <a:rPr lang="en-IN" sz="3200" dirty="0">
                <a:latin typeface="Bookman Old Style" panose="02050604050505020204" pitchFamily="18" charset="0"/>
              </a:rPr>
              <a:t>: string, Amount: integer, </a:t>
            </a:r>
            <a:r>
              <a:rPr lang="en-IN" sz="3200" dirty="0" err="1">
                <a:latin typeface="Bookman Old Style" panose="02050604050505020204" pitchFamily="18" charset="0"/>
              </a:rPr>
              <a:t>Farmer_uid</a:t>
            </a:r>
            <a:r>
              <a:rPr lang="en-IN" sz="3200" dirty="0">
                <a:latin typeface="Bookman Old Style" panose="02050604050505020204" pitchFamily="18" charset="0"/>
              </a:rPr>
              <a:t>: string, </a:t>
            </a:r>
            <a:r>
              <a:rPr lang="en-IN" sz="3200" dirty="0" err="1">
                <a:latin typeface="Bookman Old Style" panose="02050604050505020204" pitchFamily="18" charset="0"/>
              </a:rPr>
              <a:t>Buyer_uid</a:t>
            </a:r>
            <a:r>
              <a:rPr lang="en-IN" sz="3200" dirty="0">
                <a:latin typeface="Bookman Old Style" panose="02050604050505020204" pitchFamily="18" charset="0"/>
              </a:rPr>
              <a:t>: string, State: Boolean, </a:t>
            </a:r>
            <a:r>
              <a:rPr lang="en-IN" sz="3200" dirty="0" err="1">
                <a:latin typeface="Bookman Old Style" panose="02050604050505020204" pitchFamily="18" charset="0"/>
              </a:rPr>
              <a:t>Upadated_on</a:t>
            </a:r>
            <a:r>
              <a:rPr lang="en-IN" sz="3200" dirty="0">
                <a:latin typeface="Bookman Old Style" panose="02050604050505020204" pitchFamily="18" charset="0"/>
              </a:rPr>
              <a:t>: timestamp, </a:t>
            </a:r>
            <a:r>
              <a:rPr lang="en-IN" sz="3200" dirty="0" err="1">
                <a:latin typeface="Bookman Old Style" panose="02050604050505020204" pitchFamily="18" charset="0"/>
              </a:rPr>
              <a:t>Transaction_id</a:t>
            </a:r>
            <a:r>
              <a:rPr lang="en-IN" sz="3200" dirty="0">
                <a:latin typeface="Bookman Old Style" panose="02050604050505020204" pitchFamily="18" charset="0"/>
              </a:rPr>
              <a:t>: integer)</a:t>
            </a:r>
          </a:p>
          <a:p>
            <a:r>
              <a:rPr lang="en-IN" sz="3200" dirty="0">
                <a:latin typeface="Bookman Old Style" panose="02050604050505020204" pitchFamily="18" charset="0"/>
              </a:rPr>
              <a:t>Message(</a:t>
            </a:r>
            <a:r>
              <a:rPr lang="en-IN" sz="3200" u="sng" dirty="0" err="1">
                <a:latin typeface="Bookman Old Style" panose="02050604050505020204" pitchFamily="18" charset="0"/>
              </a:rPr>
              <a:t>Message_Id</a:t>
            </a:r>
            <a:r>
              <a:rPr lang="en-IN" sz="3200" dirty="0">
                <a:latin typeface="Bookman Old Style" panose="02050604050505020204" pitchFamily="18" charset="0"/>
              </a:rPr>
              <a:t>: integer, Text: string, </a:t>
            </a:r>
            <a:r>
              <a:rPr lang="en-IN" sz="3200" dirty="0" err="1">
                <a:latin typeface="Bookman Old Style" panose="02050604050505020204" pitchFamily="18" charset="0"/>
              </a:rPr>
              <a:t>Created_on</a:t>
            </a:r>
            <a:r>
              <a:rPr lang="en-IN" sz="3200" dirty="0">
                <a:latin typeface="Bookman Old Style" panose="02050604050505020204" pitchFamily="18" charset="0"/>
              </a:rPr>
              <a:t>: timestamp)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909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3877D-C0BD-4358-B56A-00B605F2B355}"/>
              </a:ext>
            </a:extLst>
          </p:cNvPr>
          <p:cNvSpPr txBox="1"/>
          <p:nvPr/>
        </p:nvSpPr>
        <p:spPr>
          <a:xfrm>
            <a:off x="3238500" y="1428750"/>
            <a:ext cx="72104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Arial Rounded MT Bold" panose="020F0704030504030204" pitchFamily="34" charset="0"/>
              </a:rPr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137094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FBBF8B-F6AD-44A8-A0DF-46C7C442C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08" y="0"/>
            <a:ext cx="523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8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BA167-5F34-483B-B060-A41EA00ADED4}"/>
              </a:ext>
            </a:extLst>
          </p:cNvPr>
          <p:cNvSpPr txBox="1"/>
          <p:nvPr/>
        </p:nvSpPr>
        <p:spPr>
          <a:xfrm>
            <a:off x="2762250" y="304800"/>
            <a:ext cx="7705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Arial Rounded MT Bold" panose="020F0704030504030204" pitchFamily="34" charset="0"/>
              </a:rPr>
              <a:t>ER MODEL TO RELATIONAL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6FD6A-B818-4FD0-9DA5-F0CD35343C02}"/>
              </a:ext>
            </a:extLst>
          </p:cNvPr>
          <p:cNvSpPr txBox="1"/>
          <p:nvPr/>
        </p:nvSpPr>
        <p:spPr>
          <a:xfrm>
            <a:off x="3348037" y="4705350"/>
            <a:ext cx="653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ookman Old Style" panose="02050604050505020204" pitchFamily="18" charset="0"/>
              </a:rPr>
              <a:t>CREATE DATABASE </a:t>
            </a:r>
            <a:r>
              <a:rPr lang="en-IN" sz="3200" dirty="0" err="1">
                <a:latin typeface="Bookman Old Style" panose="02050604050505020204" pitchFamily="18" charset="0"/>
              </a:rPr>
              <a:t>Cropkart</a:t>
            </a:r>
            <a:r>
              <a:rPr lang="en-IN" sz="3200" dirty="0">
                <a:latin typeface="Bookman Old Style" panose="020506040505050202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3367770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CD0784857D204FADBBCDC6481DFF13" ma:contentTypeVersion="10" ma:contentTypeDescription="Create a new document." ma:contentTypeScope="" ma:versionID="7cf02ebc009cede2e20c79887c133bbd">
  <xsd:schema xmlns:xsd="http://www.w3.org/2001/XMLSchema" xmlns:xs="http://www.w3.org/2001/XMLSchema" xmlns:p="http://schemas.microsoft.com/office/2006/metadata/properties" xmlns:ns2="362d7be3-209d-4ae5-945a-4a012edc8ddb" xmlns:ns3="f57e7745-8acd-416b-a653-0be3f1256422" targetNamespace="http://schemas.microsoft.com/office/2006/metadata/properties" ma:root="true" ma:fieldsID="4d2ca7dde9c0cb770d740ad695a83966" ns2:_="" ns3:_="">
    <xsd:import namespace="362d7be3-209d-4ae5-945a-4a012edc8ddb"/>
    <xsd:import namespace="f57e7745-8acd-416b-a653-0be3f12564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2d7be3-209d-4ae5-945a-4a012edc8d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e7745-8acd-416b-a653-0be3f125642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345935-90DC-4B05-8860-15AE7CAD9C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FB7F70-FA13-4D20-BAC0-35B656AB76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2d7be3-209d-4ae5-945a-4a012edc8ddb"/>
    <ds:schemaRef ds:uri="f57e7745-8acd-416b-a653-0be3f12564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AF9313-562E-4476-8D4F-C5F82A12A7B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10669</TotalTime>
  <Words>1081</Words>
  <Application>Microsoft Office PowerPoint</Application>
  <PresentationFormat>Widescreen</PresentationFormat>
  <Paragraphs>140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Arial Rounded MT Bold</vt:lpstr>
      <vt:lpstr>Bookman Old Style</vt:lpstr>
      <vt:lpstr>Britannic Bold</vt:lpstr>
      <vt:lpstr>Century Gothic</vt:lpstr>
      <vt:lpstr>Comic Sans MS</vt:lpstr>
      <vt:lpstr>Liberation Serif</vt:lpstr>
      <vt:lpstr>Wingdings</vt:lpstr>
      <vt:lpstr>Wingdings 3</vt:lpstr>
      <vt:lpstr>Wisp</vt:lpstr>
      <vt:lpstr>DBMS Project Report  Phase 2 and 3 </vt:lpstr>
      <vt:lpstr> CropKart   An Online Auction System for Agricultural Products </vt:lpstr>
      <vt:lpstr>BUSINESS RULES </vt:lpstr>
      <vt:lpstr>PowerPoint Presentation</vt:lpstr>
      <vt:lpstr>    CONCEPTUAL SCHEMA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KISAN MANAGEMENT SYSYTEM</dc:title>
  <dc:creator>ayushianand221@gmail.com</dc:creator>
  <cp:lastModifiedBy>Shreya Satija</cp:lastModifiedBy>
  <cp:revision>22</cp:revision>
  <dcterms:created xsi:type="dcterms:W3CDTF">2021-10-05T14:26:43Z</dcterms:created>
  <dcterms:modified xsi:type="dcterms:W3CDTF">2021-11-30T14:32:13Z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0x010100ABCD0784857D204FADBBCDC6481DFF13</vt:lpwstr>
  </property>
</Properties>
</file>